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261" r:id="rId5"/>
    <p:sldId id="262" r:id="rId6"/>
    <p:sldId id="263" r:id="rId7"/>
    <p:sldId id="267" r:id="rId8"/>
    <p:sldId id="266" r:id="rId9"/>
    <p:sldId id="264" r:id="rId10"/>
    <p:sldId id="274" r:id="rId11"/>
    <p:sldId id="268" r:id="rId12"/>
    <p:sldId id="275" r:id="rId13"/>
    <p:sldId id="269" r:id="rId14"/>
    <p:sldId id="270" r:id="rId15"/>
    <p:sldId id="271" r:id="rId16"/>
    <p:sldId id="276" r:id="rId17"/>
    <p:sldId id="277" r:id="rId18"/>
    <p:sldId id="278" r:id="rId19"/>
    <p:sldId id="282" r:id="rId20"/>
    <p:sldId id="280" r:id="rId21"/>
    <p:sldId id="281" r:id="rId22"/>
    <p:sldId id="283" r:id="rId23"/>
    <p:sldId id="284" r:id="rId24"/>
    <p:sldId id="285" r:id="rId25"/>
    <p:sldId id="288" r:id="rId26"/>
    <p:sldId id="289" r:id="rId27"/>
    <p:sldId id="290" r:id="rId28"/>
    <p:sldId id="292" r:id="rId29"/>
    <p:sldId id="297" r:id="rId30"/>
    <p:sldId id="293" r:id="rId31"/>
    <p:sldId id="294" r:id="rId32"/>
    <p:sldId id="295" r:id="rId33"/>
    <p:sldId id="296" r:id="rId34"/>
    <p:sldId id="272" r:id="rId35"/>
    <p:sldId id="25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609" autoAdjust="0"/>
  </p:normalViewPr>
  <p:slideViewPr>
    <p:cSldViewPr snapToGrid="0">
      <p:cViewPr varScale="1">
        <p:scale>
          <a:sx n="125" d="100"/>
          <a:sy n="125" d="100"/>
        </p:scale>
        <p:origin x="94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6B965-0776-4A74-8599-88A19B200DE0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D24D9-5BBD-41E5-B6F3-187E5072B6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54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my chosen way to talk to you about cities; based on my own interests… </a:t>
            </a:r>
          </a:p>
          <a:p>
            <a:endParaRPr lang="en-GB" dirty="0"/>
          </a:p>
          <a:p>
            <a:r>
              <a:rPr lang="en-GB" dirty="0"/>
              <a:t>But you can think of lots of different ways of viewing cities and data used to interact with them;</a:t>
            </a:r>
          </a:p>
          <a:p>
            <a:pPr marL="171450" indent="-171450">
              <a:buFontTx/>
              <a:buChar char="-"/>
            </a:pPr>
            <a:r>
              <a:rPr lang="en-GB" dirty="0"/>
              <a:t>People who live there</a:t>
            </a:r>
          </a:p>
          <a:p>
            <a:pPr marL="171450" indent="-171450">
              <a:buFontTx/>
              <a:buChar char="-"/>
            </a:pPr>
            <a:r>
              <a:rPr lang="en-GB" dirty="0"/>
              <a:t>Availability of green space/provision of mental health/wellbeing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468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OpenStreetMap; a collaborative project for collecting geographic data</a:t>
            </a:r>
          </a:p>
          <a:p>
            <a:endParaRPr lang="en-GB" dirty="0"/>
          </a:p>
          <a:p>
            <a:r>
              <a:rPr lang="en-GB" dirty="0"/>
              <a:t>Not entirely complete, subject to all kinds of issues with who is submitting data and for what locations, accuracy of submissions.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967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Big companies like SafeGraph use more sophisticated methods; 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Crawling websites of retailers, major brands</a:t>
            </a:r>
          </a:p>
          <a:p>
            <a:pPr marL="171450" indent="-171450">
              <a:buFontTx/>
              <a:buChar char="-"/>
            </a:pPr>
            <a:r>
              <a:rPr lang="en-GB" dirty="0"/>
              <a:t>Using Open APIs to access locations of places, POIs</a:t>
            </a:r>
          </a:p>
          <a:p>
            <a:pPr marL="171450" indent="-171450">
              <a:buFontTx/>
              <a:buChar char="-"/>
            </a:pPr>
            <a:r>
              <a:rPr lang="en-GB" dirty="0"/>
              <a:t>Machine learning to infer characteristics of places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436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Such location datasets are EXPENSIVE!</a:t>
            </a:r>
          </a:p>
          <a:p>
            <a:endParaRPr lang="en-GB" dirty="0"/>
          </a:p>
          <a:p>
            <a:r>
              <a:rPr lang="en-GB" dirty="0"/>
              <a:t>Fortunately, companies like SafeGraph are opening their data up for public good!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725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I’m going to talk to you about developments in three types of data that I have a lot of experience working with: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Location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Consumer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Mobility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060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I’m going to talk to you about developments in three types of data that I have a lot of experience working with: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Location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Consumer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Mobility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877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I’m going to talk to you about developments in three types of data that I have a lot of experience working with: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Location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Consumer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Mobility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17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I’m going to talk to you about developments in three types of data that I have a lot of experience working with: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Location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Consumer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Mobility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548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I’m going to talk to you about developments in three types of data that I have a lot of experience working with: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Location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Consumer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Mobility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145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I’m going to talk to you about developments in three types of data that I have a lot of experience working with: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Location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Consumer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Mobility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77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I’m going to talk to you about developments in three types of data that I have a lot of experience working with: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Location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Consumer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Mobility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326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Form:</a:t>
            </a:r>
          </a:p>
          <a:p>
            <a:pPr marL="171450" indent="-171450">
              <a:buFontTx/>
              <a:buChar char="-"/>
            </a:pPr>
            <a:r>
              <a:rPr lang="en-GB" dirty="0"/>
              <a:t>TOKYO: Very densely packed, high-rise city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BARCELONA: Very distinctive morphology, grid system designed to unite poor and rich in the 1850s, gardens at the centre of each block.</a:t>
            </a:r>
          </a:p>
          <a:p>
            <a:pPr marL="171450" indent="-171450">
              <a:buFontTx/>
              <a:buChar char="-"/>
            </a:pPr>
            <a:r>
              <a:rPr lang="en-GB" dirty="0"/>
              <a:t>SAO PAULO: Divisive urban morphology, urban favela against a luxury hotel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Function:</a:t>
            </a:r>
          </a:p>
          <a:p>
            <a:pPr marL="171450" indent="-171450">
              <a:buFontTx/>
              <a:buChar char="-"/>
            </a:pPr>
            <a:r>
              <a:rPr lang="en-GB" dirty="0"/>
              <a:t>LONDON: Financial capital of UK</a:t>
            </a:r>
          </a:p>
          <a:p>
            <a:pPr marL="171450" indent="-171450">
              <a:buFontTx/>
              <a:buChar char="-"/>
            </a:pPr>
            <a:r>
              <a:rPr lang="en-GB" dirty="0"/>
              <a:t>LIVERPOOL: Cultural city (stags, hen dos), port city</a:t>
            </a:r>
          </a:p>
          <a:p>
            <a:pPr marL="171450" indent="-171450">
              <a:buFontTx/>
              <a:buChar char="-"/>
            </a:pPr>
            <a:r>
              <a:rPr lang="en-GB" dirty="0"/>
              <a:t>BARCELONA: One of the only beach cities of the world, cultural, food.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0340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I’m going to talk to you about developments in three types of data that I have a lot of experience working with: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Location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Consumer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Mobility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430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I’m going to talk to you about developments in three types of data that I have a lot of experience working with: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Location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Consumer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Mobility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282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I’m going to talk to you about developments in three types of data that I have a lot of experience working with: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Location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Consumer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Mobility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679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I’m going to talk to you about developments in three types of data that I have a lot of experience working with: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Location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Consumer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Mobility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072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Very different forms present in retail too!</a:t>
            </a:r>
          </a:p>
          <a:p>
            <a:endParaRPr lang="en-GB" dirty="0"/>
          </a:p>
          <a:p>
            <a:r>
              <a:rPr lang="en-GB" dirty="0"/>
              <a:t>Talk about forms, how they differ (mall vs souk vs high street vs Kabukicho)</a:t>
            </a:r>
          </a:p>
          <a:p>
            <a:endParaRPr lang="en-GB" dirty="0"/>
          </a:p>
          <a:p>
            <a:r>
              <a:rPr lang="en-GB" dirty="0"/>
              <a:t>Stress functions; malls in the US typically providing a very different offering to say the Souk's in Marrakesh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847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concepts;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They only cover about 1% of the earth’s surface; thus, they do not take up as much space as you would think.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They are responsible for 70% of global CO2 emission; climate change agenda.</a:t>
            </a:r>
          </a:p>
          <a:p>
            <a:pPr marL="171450" indent="-171450">
              <a:buFontTx/>
              <a:buChar char="-"/>
            </a:pPr>
            <a:r>
              <a:rPr lang="en-GB" dirty="0"/>
              <a:t>Geographical phenomena, linked with all sorts of socio-economic, geo-political and environmental issues.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19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 concepts;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They only cover about 1% of the earth’s surface; thus, they do not take up as much space as you would think.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They are responsible for 70% of global CO2 emission; climate change agenda.</a:t>
            </a:r>
          </a:p>
          <a:p>
            <a:pPr marL="171450" indent="-171450">
              <a:buFontTx/>
              <a:buChar char="-"/>
            </a:pPr>
            <a:r>
              <a:rPr lang="en-GB" dirty="0"/>
              <a:t>Geographical phenomena, linked with all sorts of socio-economic, geo-political and environmental issues.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298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from an excellent paper on the future of Geographic Data Science; Singleton and </a:t>
            </a:r>
            <a:r>
              <a:rPr lang="en-GB" dirty="0" err="1"/>
              <a:t>Arribas</a:t>
            </a:r>
            <a:r>
              <a:rPr lang="en-GB" dirty="0"/>
              <a:t>-Bel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05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I’m going to talk to you about developments in three types of data that I have a lot of experience working with: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Location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Consumer data</a:t>
            </a:r>
          </a:p>
          <a:p>
            <a:pPr marL="171450" indent="-171450">
              <a:buFontTx/>
              <a:buChar char="-"/>
            </a:pPr>
            <a:r>
              <a:rPr lang="en-GB" dirty="0"/>
              <a:t>Mobility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73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690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Manually collecting location data!</a:t>
            </a:r>
          </a:p>
          <a:p>
            <a:endParaRPr lang="en-GB" dirty="0"/>
          </a:p>
          <a:p>
            <a:r>
              <a:rPr lang="en-GB" dirty="0"/>
              <a:t>Surveys by Local Data Company to verify location of retailers; challenging at UK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D24D9-5BBD-41E5-B6F3-187E5072B66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290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2ECE3-03AF-5922-98E8-A9F1ED5F5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9F357-6D5D-6050-7080-7275711A0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02155-89C9-0AFB-7463-0116B1CD9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22E58-AC3B-919D-9A8B-EDE606CFF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DAC86-9AE1-ED54-CC8F-32459DEA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610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A53B-D9EC-5E75-3C5D-85F821EB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7D28C-03A7-C492-E378-DA40C3ECA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02FBD-D716-520A-CB75-9D16C629E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29A7E-AE6F-FF66-EA14-E7FF6FBC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3371E-E602-C403-55B2-550BF357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45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D765AF-E06E-3C7B-DD4D-DB9866D49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40DC9-4623-28F3-2A5D-6A87A1393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63B22-2180-CF7C-8085-E66A63844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B10F2-FA8D-BC36-3BF5-34A45CBA2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3317B-58DF-A879-40FB-B6A3B861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517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25E5-9B82-C627-E8B5-DB835B7C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EE3AE-69A0-981B-6437-66A63C8C5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61061-F078-03AB-F872-B23CEA4A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65CAD-34CF-900F-C817-CCCF69EEB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08566-FA1E-5B80-CF52-6F774BB7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38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588D-8F44-BCED-A671-A886952E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9AB0-8080-471F-1759-0FE3384FE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A9D3D-DDBA-87AD-B974-00E96BDEF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3E591-5919-7AA8-00DB-8B1C87FDC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B5807-C915-5D6F-E1A7-83B52A03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400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FF7B-9F3B-FE2B-803A-7F3CEB7C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D9A1F-E75B-6B34-C20D-47A012D3F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8BD981-B48B-A090-2F90-207C551F2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2A22B-B049-35E4-9F83-8C218BBB4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7FF90-806B-8E21-D5AD-F4AEEA91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F03F91-D5DD-9B38-675A-E3E06D93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5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096C-7F10-3833-1789-4300A98FB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DE0C4-F18C-CCBD-778B-EC1CCD680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A1F55F-F979-27F9-7EDF-49EF53917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34781-B67D-790D-4AF4-A8F2CFA99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EF21E-99E9-BCC7-8F8B-BBD0C08B3C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8051BA-001D-193A-AB2E-4A7C10A02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9E36F-D4F9-7385-D103-556D2AC4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9A11C2-3480-F892-B369-69FB085B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372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1BC9-0F18-6B0B-F01A-AEE18F9A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4006F-B3A6-5121-A9B3-F722AC4A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A9774-D713-2477-280C-8D84E7490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F6FE42-5D00-0910-3E17-AEE4B7E6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694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CCFF0-BBDA-45E8-5042-E51D7F589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4EA605-930D-A243-F1FF-EA40B9CE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76621-A982-7F0D-E4C2-AA334C1C9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6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3BB23-7F91-4D4D-3513-9F5983D1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FEEA-0D69-C9A0-0847-46F9F4CDF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BC436-A9E2-F4C8-D1FB-87434AE9F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53D29-0452-3A5E-0EBC-480B7B1C3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F85D3-BF00-C960-02E1-13A279431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ACB7E-B447-8744-DB7C-1EB38027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7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FF5C-31B0-4BF0-7736-F4CD1FFF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D71CF3-7ACC-B374-D7C0-125A7CDB6E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848A1D-846C-DE70-AA7F-86378D395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ADE82-EE84-1998-646F-9E1A86119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E35E2-8157-4587-A738-EC0F33904701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7E5C0-9066-FCD6-EB96-A0E92CFE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CCC75-5A1B-1CC7-A458-4C283EEF3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19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6661A0-4EA6-8E61-11D4-16B8E38D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21C49-9D0B-8731-A71E-71710A5EC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2A631-6BC4-6C7B-BCF6-990C8D448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E35E2-8157-4587-A738-EC0F33904701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0ED7F-4EDF-99F1-1989-0D8F36D58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1780C-F6EE-9A7E-756E-54C48143A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830F9-CB82-40AA-8FC1-623E28DB7E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65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full/10.1111/gean.12194#gean12194-bib-003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7" Type="http://schemas.openxmlformats.org/officeDocument/2006/relationships/image" Target="../media/image3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sky, outdoor, sunset, nature&#10;&#10;Description automatically generated">
            <a:extLst>
              <a:ext uri="{FF2B5EF4-FFF2-40B4-BE49-F238E27FC236}">
                <a16:creationId xmlns:a16="http://schemas.microsoft.com/office/drawing/2014/main" id="{AAE2C712-F335-9F29-E368-30C2C69E3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7A1C8-D6EF-3698-DF8C-B3165CEA3560}"/>
              </a:ext>
            </a:extLst>
          </p:cNvPr>
          <p:cNvSpPr txBox="1"/>
          <p:nvPr/>
        </p:nvSpPr>
        <p:spPr>
          <a:xfrm>
            <a:off x="127000" y="5537200"/>
            <a:ext cx="1000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08FE1-E158-3248-7DA9-19E65A86C1B2}"/>
              </a:ext>
            </a:extLst>
          </p:cNvPr>
          <p:cNvSpPr txBox="1"/>
          <p:nvPr/>
        </p:nvSpPr>
        <p:spPr>
          <a:xfrm>
            <a:off x="127000" y="6089877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Patrick Ballantyne, University of Liverpool</a:t>
            </a:r>
          </a:p>
          <a:p>
            <a:r>
              <a:rPr lang="en-GB" sz="16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P.Ballantyne@liverpool.ac.uk</a:t>
            </a:r>
          </a:p>
        </p:txBody>
      </p:sp>
    </p:spTree>
    <p:extLst>
      <p:ext uri="{BB962C8B-B14F-4D97-AF65-F5344CB8AC3E}">
        <p14:creationId xmlns:p14="http://schemas.microsoft.com/office/powerpoint/2010/main" val="229600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A picture containing building, outdoor, street, city&#10;&#10;Description automatically generated">
            <a:extLst>
              <a:ext uri="{FF2B5EF4-FFF2-40B4-BE49-F238E27FC236}">
                <a16:creationId xmlns:a16="http://schemas.microsoft.com/office/drawing/2014/main" id="{D8CDFCD6-8D0C-8548-E5C3-E00B2DC6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92" y="821682"/>
            <a:ext cx="3936980" cy="2624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B8DEBE-123B-8C08-EE90-6EF448BEBC1E}"/>
              </a:ext>
            </a:extLst>
          </p:cNvPr>
          <p:cNvSpPr txBox="1"/>
          <p:nvPr/>
        </p:nvSpPr>
        <p:spPr>
          <a:xfrm>
            <a:off x="9461011" y="544683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Chester, UK</a:t>
            </a:r>
          </a:p>
        </p:txBody>
      </p:sp>
      <p:pic>
        <p:nvPicPr>
          <p:cNvPr id="9" name="Picture 8" descr="A picture containing text, booth, store&#10;&#10;Description automatically generated">
            <a:extLst>
              <a:ext uri="{FF2B5EF4-FFF2-40B4-BE49-F238E27FC236}">
                <a16:creationId xmlns:a16="http://schemas.microsoft.com/office/drawing/2014/main" id="{569E50D4-C758-B895-0C47-A29506FA77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14"/>
          <a:stretch/>
        </p:blipFill>
        <p:spPr>
          <a:xfrm>
            <a:off x="6541792" y="3534775"/>
            <a:ext cx="3962400" cy="26246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FB9EF0-A2B5-6D08-28CA-13248DCE67F2}"/>
              </a:ext>
            </a:extLst>
          </p:cNvPr>
          <p:cNvSpPr txBox="1"/>
          <p:nvPr/>
        </p:nvSpPr>
        <p:spPr>
          <a:xfrm>
            <a:off x="9179819" y="6159428"/>
            <a:ext cx="2232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Shinjuku, Japan</a:t>
            </a:r>
          </a:p>
        </p:txBody>
      </p:sp>
      <p:pic>
        <p:nvPicPr>
          <p:cNvPr id="14" name="Picture 13" descr="A crowd of people at an event&#10;&#10;Description automatically generated with low confidence">
            <a:extLst>
              <a:ext uri="{FF2B5EF4-FFF2-40B4-BE49-F238E27FC236}">
                <a16:creationId xmlns:a16="http://schemas.microsoft.com/office/drawing/2014/main" id="{0E005F46-2579-166F-ECC5-7B3D445C1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44" y="821682"/>
            <a:ext cx="4674313" cy="26246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02A122-EE99-1C00-D896-3D51B6621C96}"/>
              </a:ext>
            </a:extLst>
          </p:cNvPr>
          <p:cNvSpPr txBox="1"/>
          <p:nvPr/>
        </p:nvSpPr>
        <p:spPr>
          <a:xfrm>
            <a:off x="1828801" y="3152001"/>
            <a:ext cx="1754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Marrakesh, Morocco</a:t>
            </a:r>
          </a:p>
        </p:txBody>
      </p:sp>
      <p:pic>
        <p:nvPicPr>
          <p:cNvPr id="26" name="Picture 25" descr="An aerial view of a large building&#10;&#10;Description automatically generated with medium confidence">
            <a:extLst>
              <a:ext uri="{FF2B5EF4-FFF2-40B4-BE49-F238E27FC236}">
                <a16:creationId xmlns:a16="http://schemas.microsoft.com/office/drawing/2014/main" id="{24500431-9863-B3F6-392E-DEA5459CD2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99" y="3531418"/>
            <a:ext cx="4674313" cy="26384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DEBFDDA-15C8-D73B-58D0-487AB8EBEB0B}"/>
              </a:ext>
            </a:extLst>
          </p:cNvPr>
          <p:cNvSpPr txBox="1"/>
          <p:nvPr/>
        </p:nvSpPr>
        <p:spPr>
          <a:xfrm>
            <a:off x="1804539" y="5892849"/>
            <a:ext cx="2232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Bloomington, U.S.</a:t>
            </a:r>
          </a:p>
        </p:txBody>
      </p:sp>
    </p:spTree>
    <p:extLst>
      <p:ext uri="{BB962C8B-B14F-4D97-AF65-F5344CB8AC3E}">
        <p14:creationId xmlns:p14="http://schemas.microsoft.com/office/powerpoint/2010/main" val="194328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Matter!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2695423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Matter!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5CDC381-3462-EFFC-4689-AAF581903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67" y="992655"/>
            <a:ext cx="5700265" cy="4023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F203B5-6B86-6E7F-8EE1-4713D3473A92}"/>
              </a:ext>
            </a:extLst>
          </p:cNvPr>
          <p:cNvSpPr txBox="1"/>
          <p:nvPr/>
        </p:nvSpPr>
        <p:spPr>
          <a:xfrm>
            <a:off x="2383366" y="5230330"/>
            <a:ext cx="734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 50% of the world’s population live in cities...</a:t>
            </a:r>
          </a:p>
        </p:txBody>
      </p:sp>
    </p:spTree>
    <p:extLst>
      <p:ext uri="{BB962C8B-B14F-4D97-AF65-F5344CB8AC3E}">
        <p14:creationId xmlns:p14="http://schemas.microsoft.com/office/powerpoint/2010/main" val="1060550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Are Complex!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71833-F808-E35B-C10C-CD48F53A090A}"/>
              </a:ext>
            </a:extLst>
          </p:cNvPr>
          <p:cNvSpPr txBox="1"/>
          <p:nvPr/>
        </p:nvSpPr>
        <p:spPr>
          <a:xfrm>
            <a:off x="560494" y="1999560"/>
            <a:ext cx="57090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are </a:t>
            </a:r>
            <a:r>
              <a:rPr lang="en-GB" sz="2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largely unpredictable 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because they are </a:t>
            </a:r>
            <a:r>
              <a:rPr lang="en-GB" sz="2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complex systems 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that are more like organisms than machines. Neither the laws of economics nor the laws of mechanics apply; cities are the product of countless individual and collective decisions that do not conform to any grand plan. They are the product of our inventions; </a:t>
            </a:r>
            <a:r>
              <a:rPr lang="en-GB" sz="2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they evolve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”.</a:t>
            </a:r>
            <a:endParaRPr lang="en-GB" sz="20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8ADA6050-EFED-6736-D775-B9ECC22C5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665" y="607535"/>
            <a:ext cx="3382433" cy="5033382"/>
          </a:xfrm>
          <a:prstGeom prst="rect">
            <a:avLst/>
          </a:prstGeom>
        </p:spPr>
      </p:pic>
      <p:pic>
        <p:nvPicPr>
          <p:cNvPr id="8" name="Picture 7" descr="A person speaking into a microphone&#10;&#10;Description automatically generated with medium confidence">
            <a:extLst>
              <a:ext uri="{FF2B5EF4-FFF2-40B4-BE49-F238E27FC236}">
                <a16:creationId xmlns:a16="http://schemas.microsoft.com/office/drawing/2014/main" id="{BB2B21EB-9B24-B0A4-5EAB-572031D0C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038" y="5142000"/>
            <a:ext cx="1599715" cy="159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46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 Are Complex!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AC39A03-45EE-49E3-4135-85F763237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16" y="1484274"/>
            <a:ext cx="2917088" cy="3889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5588EE-7844-1657-CF94-D8A334522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05" y="1484275"/>
            <a:ext cx="2994876" cy="3889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CFF30EC3-2651-70F4-EC0D-161E31EE3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34" y="2213450"/>
            <a:ext cx="2646415" cy="26464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black and white photo of a train track and trees&#10;&#10;Description automatically generated with low confidence">
            <a:extLst>
              <a:ext uri="{FF2B5EF4-FFF2-40B4-BE49-F238E27FC236}">
                <a16:creationId xmlns:a16="http://schemas.microsoft.com/office/drawing/2014/main" id="{6A47AB32-1A27-F7D6-A931-B39D3CEEA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896" y="1629452"/>
            <a:ext cx="2917088" cy="3889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80F8CF-085D-43EA-FB3A-D451A1E1345C}"/>
              </a:ext>
            </a:extLst>
          </p:cNvPr>
          <p:cNvSpPr txBox="1"/>
          <p:nvPr/>
        </p:nvSpPr>
        <p:spPr>
          <a:xfrm>
            <a:off x="9655369" y="5519846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And many more...</a:t>
            </a:r>
          </a:p>
        </p:txBody>
      </p:sp>
    </p:spTree>
    <p:extLst>
      <p:ext uri="{BB962C8B-B14F-4D97-AF65-F5344CB8AC3E}">
        <p14:creationId xmlns:p14="http://schemas.microsoft.com/office/powerpoint/2010/main" val="950699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804160" y="1472625"/>
            <a:ext cx="7035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= insights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Case study; retail centres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1770785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Data, Data, Data!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571833-F808-E35B-C10C-CD48F53A090A}"/>
              </a:ext>
            </a:extLst>
          </p:cNvPr>
          <p:cNvSpPr txBox="1"/>
          <p:nvPr/>
        </p:nvSpPr>
        <p:spPr>
          <a:xfrm>
            <a:off x="626534" y="1603320"/>
            <a:ext cx="40369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There has never been a time in history with more abundant geographic data</a:t>
            </a:r>
            <a:r>
              <a:rPr lang="en-GB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, </a:t>
            </a: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offering great potential for the spatially enabled social sciences to advance understanding of a plethora of human and environmental problems 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(Elwood, Goodchild, and Sui 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2012</a:t>
            </a:r>
            <a:r>
              <a:rPr lang="en-GB" sz="1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)</a:t>
            </a:r>
            <a:endParaRPr lang="en-GB" sz="20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pic>
        <p:nvPicPr>
          <p:cNvPr id="10" name="Picture 9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791AC27-15A7-0E89-045D-1ABB14AD1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80" y="685800"/>
            <a:ext cx="6988036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39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Data, Data, Data!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A picture containing map, text, people, day&#10;&#10;Description automatically generated">
            <a:extLst>
              <a:ext uri="{FF2B5EF4-FFF2-40B4-BE49-F238E27FC236}">
                <a16:creationId xmlns:a16="http://schemas.microsoft.com/office/drawing/2014/main" id="{B044ADB5-7805-3EB9-DF46-819E59E2D8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2" r="28958"/>
          <a:stretch/>
        </p:blipFill>
        <p:spPr>
          <a:xfrm>
            <a:off x="7895182" y="1655440"/>
            <a:ext cx="2856037" cy="2956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2EB355-3C95-1FF3-AC41-341E0BD278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60069" b="12888"/>
          <a:stretch/>
        </p:blipFill>
        <p:spPr>
          <a:xfrm>
            <a:off x="1440781" y="1642466"/>
            <a:ext cx="2921000" cy="30410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14F2359-78D4-3C16-6B61-B86E33FBAB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r="22366" b="-2"/>
          <a:stretch/>
        </p:blipFill>
        <p:spPr>
          <a:xfrm>
            <a:off x="4601641" y="1713964"/>
            <a:ext cx="2988718" cy="2898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BF230C-4856-826E-80BC-373BDA58971C}"/>
              </a:ext>
            </a:extLst>
          </p:cNvPr>
          <p:cNvSpPr txBox="1"/>
          <p:nvPr/>
        </p:nvSpPr>
        <p:spPr>
          <a:xfrm>
            <a:off x="1880357" y="4683499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813CC5-AB9B-0776-D873-CF04BCC5C97A}"/>
              </a:ext>
            </a:extLst>
          </p:cNvPr>
          <p:cNvSpPr txBox="1"/>
          <p:nvPr/>
        </p:nvSpPr>
        <p:spPr>
          <a:xfrm>
            <a:off x="4897930" y="4683499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A70D99-1BF3-39CA-58B4-9B3C00F14CA0}"/>
              </a:ext>
            </a:extLst>
          </p:cNvPr>
          <p:cNvSpPr txBox="1"/>
          <p:nvPr/>
        </p:nvSpPr>
        <p:spPr>
          <a:xfrm>
            <a:off x="8232442" y="4685730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</a:t>
            </a:r>
          </a:p>
        </p:txBody>
      </p:sp>
    </p:spTree>
    <p:extLst>
      <p:ext uri="{BB962C8B-B14F-4D97-AF65-F5344CB8AC3E}">
        <p14:creationId xmlns:p14="http://schemas.microsoft.com/office/powerpoint/2010/main" val="4109933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Data, Data, Data!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2EB355-3C95-1FF3-AC41-341E0BD278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60069" b="12888"/>
          <a:stretch/>
        </p:blipFill>
        <p:spPr>
          <a:xfrm>
            <a:off x="1440781" y="1642466"/>
            <a:ext cx="2921000" cy="30410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BF230C-4856-826E-80BC-373BDA58971C}"/>
              </a:ext>
            </a:extLst>
          </p:cNvPr>
          <p:cNvSpPr txBox="1"/>
          <p:nvPr/>
        </p:nvSpPr>
        <p:spPr>
          <a:xfrm>
            <a:off x="1880357" y="4683499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</a:t>
            </a:r>
          </a:p>
        </p:txBody>
      </p:sp>
    </p:spTree>
    <p:extLst>
      <p:ext uri="{BB962C8B-B14F-4D97-AF65-F5344CB8AC3E}">
        <p14:creationId xmlns:p14="http://schemas.microsoft.com/office/powerpoint/2010/main" val="352924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eople walking on a street&#10;&#10;Description automatically generated with low confidence">
            <a:extLst>
              <a:ext uri="{FF2B5EF4-FFF2-40B4-BE49-F238E27FC236}">
                <a16:creationId xmlns:a16="http://schemas.microsoft.com/office/drawing/2014/main" id="{46097E0C-44D8-7164-8A7A-43E22675A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423" y="400889"/>
            <a:ext cx="4070205" cy="2709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D3DD55-18C0-3A5D-6C3E-ACDDE30CF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2034207"/>
            <a:ext cx="4963584" cy="2978150"/>
          </a:xfrm>
          <a:prstGeom prst="rect">
            <a:avLst/>
          </a:prstGeom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A084FFC6-07A0-78BC-AAE6-B697967A4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366" y="3198426"/>
            <a:ext cx="3298874" cy="32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1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8517D0-0121-169C-8F00-7BABC8D156C6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About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4589A6-C9F6-391B-3393-8C9359A0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789" y="0"/>
            <a:ext cx="5291211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1C8ABD-CC8E-90BB-AC44-5C87C1F61F30}"/>
              </a:ext>
            </a:extLst>
          </p:cNvPr>
          <p:cNvSpPr txBox="1"/>
          <p:nvPr/>
        </p:nvSpPr>
        <p:spPr>
          <a:xfrm>
            <a:off x="792854" y="3723381"/>
            <a:ext cx="52912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Research Interests:</a:t>
            </a:r>
          </a:p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Retail, COVID-19, Geodemographics,</a:t>
            </a:r>
          </a:p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Consumer, Location and Mobility Data</a:t>
            </a:r>
            <a:endParaRPr lang="en-GB" sz="16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endParaRPr lang="en-GB" sz="2000" dirty="0">
              <a:solidFill>
                <a:schemeClr val="bg1"/>
              </a:solidFill>
              <a:latin typeface="Univers Light" panose="020B0403020202020204" pitchFamily="34" charset="0"/>
              <a:ea typeface="Dotum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F6CE9A-DA59-178A-BDF7-069EB601A293}"/>
              </a:ext>
            </a:extLst>
          </p:cNvPr>
          <p:cNvSpPr txBox="1"/>
          <p:nvPr/>
        </p:nvSpPr>
        <p:spPr>
          <a:xfrm>
            <a:off x="792854" y="1675705"/>
            <a:ext cx="559743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Postdoctoral Research Fellow:</a:t>
            </a:r>
          </a:p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Geographic Data Science Lab,</a:t>
            </a:r>
            <a:b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University of Liverpool</a:t>
            </a:r>
            <a:endParaRPr lang="en-GB" sz="1600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6115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6" y="101025"/>
            <a:ext cx="6519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Data – OpenStreetMap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01C48B0-5C41-BC5E-0245-5EFBE5552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2" y="1483360"/>
            <a:ext cx="4297680" cy="429768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6318BB24-6D81-8DCD-6192-874647CBAE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6002973" y="1295400"/>
            <a:ext cx="5112232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4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6" y="101025"/>
            <a:ext cx="6946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Data – SafeGraph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Icon&#10;&#10;Description automatically generated with low confidence">
            <a:extLst>
              <a:ext uri="{FF2B5EF4-FFF2-40B4-BE49-F238E27FC236}">
                <a16:creationId xmlns:a16="http://schemas.microsoft.com/office/drawing/2014/main" id="{A4ADDEA7-494E-9E02-2F33-D1E969194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35" y="1802381"/>
            <a:ext cx="4572009" cy="2694437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E049D666-2BD5-9993-E809-A871DB7B9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7" y="1158240"/>
            <a:ext cx="5273754" cy="3281680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243CB3-8EB8-1163-A05B-0984430E3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956" y="3948112"/>
            <a:ext cx="3673324" cy="192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47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6" y="101025"/>
            <a:ext cx="6946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Location Data – SafeGraph (2)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Icon&#10;&#10;Description automatically generated with low confidence">
            <a:extLst>
              <a:ext uri="{FF2B5EF4-FFF2-40B4-BE49-F238E27FC236}">
                <a16:creationId xmlns:a16="http://schemas.microsoft.com/office/drawing/2014/main" id="{A4ADDEA7-494E-9E02-2F33-D1E969194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35" y="1802381"/>
            <a:ext cx="4572009" cy="2694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BCC29-0324-B20E-6476-47F062F11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78" y="1244600"/>
            <a:ext cx="6084428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10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Data, Data, Data!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3" name="Picture 1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14F2359-78D4-3C16-6B61-B86E33FBAB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r="22366" b="-2"/>
          <a:stretch/>
        </p:blipFill>
        <p:spPr>
          <a:xfrm>
            <a:off x="4601641" y="1713964"/>
            <a:ext cx="2988718" cy="2898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813CC5-AB9B-0776-D873-CF04BCC5C97A}"/>
              </a:ext>
            </a:extLst>
          </p:cNvPr>
          <p:cNvSpPr txBox="1"/>
          <p:nvPr/>
        </p:nvSpPr>
        <p:spPr>
          <a:xfrm>
            <a:off x="4897930" y="4683499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Consumer </a:t>
            </a:r>
          </a:p>
        </p:txBody>
      </p:sp>
    </p:spTree>
    <p:extLst>
      <p:ext uri="{BB962C8B-B14F-4D97-AF65-F5344CB8AC3E}">
        <p14:creationId xmlns:p14="http://schemas.microsoft.com/office/powerpoint/2010/main" val="3804420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Data, Data, Data!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6" name="Picture 5" descr="A picture containing map, text, people, day&#10;&#10;Description automatically generated">
            <a:extLst>
              <a:ext uri="{FF2B5EF4-FFF2-40B4-BE49-F238E27FC236}">
                <a16:creationId xmlns:a16="http://schemas.microsoft.com/office/drawing/2014/main" id="{B044ADB5-7805-3EB9-DF46-819E59E2D8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2" r="28958"/>
          <a:stretch/>
        </p:blipFill>
        <p:spPr>
          <a:xfrm>
            <a:off x="7895182" y="1655440"/>
            <a:ext cx="2856037" cy="2956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A70D99-1BF3-39CA-58B4-9B3C00F14CA0}"/>
              </a:ext>
            </a:extLst>
          </p:cNvPr>
          <p:cNvSpPr txBox="1"/>
          <p:nvPr/>
        </p:nvSpPr>
        <p:spPr>
          <a:xfrm>
            <a:off x="8232442" y="4685730"/>
            <a:ext cx="2396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</a:t>
            </a:r>
          </a:p>
        </p:txBody>
      </p:sp>
    </p:spTree>
    <p:extLst>
      <p:ext uri="{BB962C8B-B14F-4D97-AF65-F5344CB8AC3E}">
        <p14:creationId xmlns:p14="http://schemas.microsoft.com/office/powerpoint/2010/main" val="4133572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A07295-0572-1CBB-9DC9-D05853ADCC85}"/>
              </a:ext>
            </a:extLst>
          </p:cNvPr>
          <p:cNvSpPr txBox="1"/>
          <p:nvPr/>
        </p:nvSpPr>
        <p:spPr>
          <a:xfrm>
            <a:off x="626534" y="1603320"/>
            <a:ext cx="501734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Data have become a central pillar of society.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Technological advances in computational power,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storage and network platforms have enabled the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production, processing, analysis and storage of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large volumes of digital data. Information that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previously could not be stored, or captured can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now be digitally recorded. </a:t>
            </a:r>
          </a:p>
          <a:p>
            <a:pPr algn="just"/>
            <a:endParaRPr lang="en-GB" sz="14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just"/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A key data stream has been location data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from mobile phones. More generally, mobile phone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data are </a:t>
            </a:r>
            <a:r>
              <a:rPr lang="en-GB" sz="1600" b="1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a rich source of information </a:t>
            </a: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offering a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unique opportunity to capture human behaviour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at an </a:t>
            </a:r>
            <a:r>
              <a:rPr lang="en-GB" sz="1600" b="1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unprecedented geographic and temporal</a:t>
            </a:r>
            <a:br>
              <a:rPr lang="en-GB" sz="16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600" b="1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resolution</a:t>
            </a: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. Yet, key challenges remain, such as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issues about privacy, representativeness, biases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and the use of large, noisy and complex data</a:t>
            </a:r>
            <a:br>
              <a:rPr lang="en-GB" sz="14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r>
              <a:rPr lang="en-GB" sz="1400" dirty="0">
                <a:solidFill>
                  <a:schemeClr val="bg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C69B21-C17E-535C-3DB7-AEE366211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1" y="0"/>
            <a:ext cx="596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69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84E4DA-9C7F-F9DF-F9ED-C3E20837D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" y="1013732"/>
            <a:ext cx="8468360" cy="4759079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9E56EDEB-58B6-5EC7-8232-3D9001C3D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360" y="5880820"/>
            <a:ext cx="1666240" cy="56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09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A94CC5F-F089-DD13-0FA6-1B88ABB22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16" y="1054734"/>
            <a:ext cx="7020983" cy="4443349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8A5237C-8575-5009-D1ED-B6D875C13C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320" y="5561063"/>
            <a:ext cx="2753360" cy="48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05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A94CC5F-F089-DD13-0FA6-1B88ABB22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16" y="1054734"/>
            <a:ext cx="7020983" cy="4443349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8A5237C-8575-5009-D1ED-B6D875C13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679" y="4847074"/>
            <a:ext cx="3881120" cy="682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34C99-DA24-3694-32A1-C71F0BDF9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52" y="999816"/>
            <a:ext cx="10598695" cy="4553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608F86-F6E5-5D11-B895-FBE19BA412FD}"/>
              </a:ext>
            </a:extLst>
          </p:cNvPr>
          <p:cNvSpPr txBox="1"/>
          <p:nvPr/>
        </p:nvSpPr>
        <p:spPr>
          <a:xfrm>
            <a:off x="5237479" y="5118793"/>
            <a:ext cx="653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NSimSun" panose="02010609030101010101" pitchFamily="49" charset="-122"/>
                <a:ea typeface="NSimSun" panose="02010609030101010101" pitchFamily="49" charset="-122"/>
              </a:rPr>
              <a:t>data.cdrc.ac.uk/Geolytix-aggregated-app-location-dataset</a:t>
            </a:r>
            <a:r>
              <a:rPr lang="en-GB" sz="1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4631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A94CC5F-F089-DD13-0FA6-1B88ABB22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16" y="1054734"/>
            <a:ext cx="7020983" cy="4443349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8A5237C-8575-5009-D1ED-B6D875C13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679" y="4847074"/>
            <a:ext cx="3881120" cy="682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34C99-DA24-3694-32A1-C71F0BDF9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52" y="999816"/>
            <a:ext cx="10598695" cy="4553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608F86-F6E5-5D11-B895-FBE19BA412FD}"/>
              </a:ext>
            </a:extLst>
          </p:cNvPr>
          <p:cNvSpPr txBox="1"/>
          <p:nvPr/>
        </p:nvSpPr>
        <p:spPr>
          <a:xfrm>
            <a:off x="5237479" y="5118793"/>
            <a:ext cx="6532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NSimSun" panose="02010609030101010101" pitchFamily="49" charset="-122"/>
                <a:ea typeface="NSimSun" panose="02010609030101010101" pitchFamily="49" charset="-122"/>
              </a:rPr>
              <a:t>data.cdrc.ac.uk/Geolytix-aggregated-app-location-dataset</a:t>
            </a:r>
            <a:r>
              <a:rPr lang="en-GB" sz="14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6D53726-5CFE-6D8B-CBAA-339E9EFB56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868705"/>
            <a:ext cx="5605848" cy="4805013"/>
          </a:xfrm>
          <a:prstGeom prst="rect">
            <a:avLst/>
          </a:prstGeom>
        </p:spPr>
      </p:pic>
      <p:pic>
        <p:nvPicPr>
          <p:cNvPr id="11" name="Picture 10" descr="Histogram&#10;&#10;Description automatically generated">
            <a:extLst>
              <a:ext uri="{FF2B5EF4-FFF2-40B4-BE49-F238E27FC236}">
                <a16:creationId xmlns:a16="http://schemas.microsoft.com/office/drawing/2014/main" id="{9BEFFED6-7362-62EA-E685-1F4A40F7C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128" y="868706"/>
            <a:ext cx="5493952" cy="480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32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4A3D17-A9D9-4510-810E-69C1EA5A684F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1936290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5337A7-2C13-4248-EAF6-7D0D93CF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" y="1400175"/>
            <a:ext cx="5448300" cy="4057650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6CDCA3ED-060A-6096-C267-5C4B30186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95" y="2183381"/>
            <a:ext cx="4572009" cy="269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04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5337A7-2C13-4248-EAF6-7D0D93CF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" y="1400175"/>
            <a:ext cx="5448300" cy="4057650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6CDCA3ED-060A-6096-C267-5C4B30186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95" y="2183381"/>
            <a:ext cx="4572009" cy="26944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3594FB-4ECD-564A-9F56-562475AB3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360" y="924560"/>
            <a:ext cx="8877694" cy="498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80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5337A7-2C13-4248-EAF6-7D0D93CF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" y="1400175"/>
            <a:ext cx="5448300" cy="4057650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6CDCA3ED-060A-6096-C267-5C4B30186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95" y="2183381"/>
            <a:ext cx="4572009" cy="2694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5A7820-777B-01BC-152C-287E1D1D6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980" y="1056338"/>
            <a:ext cx="8505360" cy="489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6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186267" y="101025"/>
            <a:ext cx="4279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Mobility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F5337A7-2C13-4248-EAF6-7D0D93CF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" y="1400175"/>
            <a:ext cx="5448300" cy="4057650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low confidence">
            <a:extLst>
              <a:ext uri="{FF2B5EF4-FFF2-40B4-BE49-F238E27FC236}">
                <a16:creationId xmlns:a16="http://schemas.microsoft.com/office/drawing/2014/main" id="{6CDCA3ED-060A-6096-C267-5C4B30186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95" y="2183381"/>
            <a:ext cx="4572009" cy="2694437"/>
          </a:xfrm>
          <a:prstGeom prst="rect">
            <a:avLst/>
          </a:prstGeom>
        </p:spPr>
      </p:pic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7F1687DE-095C-6C9F-5C84-1815B311A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83" y="816770"/>
            <a:ext cx="6741478" cy="522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04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804160" y="1472625"/>
            <a:ext cx="6959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= insights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Case study; retail centres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852738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sunset, nature&#10;&#10;Description automatically generated">
            <a:extLst>
              <a:ext uri="{FF2B5EF4-FFF2-40B4-BE49-F238E27FC236}">
                <a16:creationId xmlns:a16="http://schemas.microsoft.com/office/drawing/2014/main" id="{AAE2C712-F335-9F29-E368-30C2C69E3A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A7A1C8-D6EF-3698-DF8C-B3165CEA3560}"/>
              </a:ext>
            </a:extLst>
          </p:cNvPr>
          <p:cNvSpPr txBox="1"/>
          <p:nvPr/>
        </p:nvSpPr>
        <p:spPr>
          <a:xfrm>
            <a:off x="127000" y="5537200"/>
            <a:ext cx="1000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08FE1-E158-3248-7DA9-19E65A86C1B2}"/>
              </a:ext>
            </a:extLst>
          </p:cNvPr>
          <p:cNvSpPr txBox="1"/>
          <p:nvPr/>
        </p:nvSpPr>
        <p:spPr>
          <a:xfrm>
            <a:off x="127000" y="6089877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Patrick Ballantyne, University of Liverpool</a:t>
            </a:r>
          </a:p>
          <a:p>
            <a:r>
              <a:rPr lang="en-GB" sz="16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P.Ballantyne@liverpool.ac.uk</a:t>
            </a:r>
          </a:p>
        </p:txBody>
      </p:sp>
    </p:spTree>
    <p:extLst>
      <p:ext uri="{BB962C8B-B14F-4D97-AF65-F5344CB8AC3E}">
        <p14:creationId xmlns:p14="http://schemas.microsoft.com/office/powerpoint/2010/main" val="145236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F15A-BD16-A9A6-85F2-62729B323B33}"/>
              </a:ext>
            </a:extLst>
          </p:cNvPr>
          <p:cNvSpPr txBox="1"/>
          <p:nvPr/>
        </p:nvSpPr>
        <p:spPr>
          <a:xfrm>
            <a:off x="2804160" y="1472625"/>
            <a:ext cx="69240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Cities; form and function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= insights</a:t>
            </a:r>
          </a:p>
          <a:p>
            <a:pPr algn="ctr"/>
            <a:endParaRPr lang="en-GB" sz="3200" b="1" dirty="0">
              <a:solidFill>
                <a:schemeClr val="bg1"/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Case study; retail centres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</p:spTree>
    <p:extLst>
      <p:ext uri="{BB962C8B-B14F-4D97-AF65-F5344CB8AC3E}">
        <p14:creationId xmlns:p14="http://schemas.microsoft.com/office/powerpoint/2010/main" val="272208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city, several&#10;&#10;Description automatically generated">
            <a:extLst>
              <a:ext uri="{FF2B5EF4-FFF2-40B4-BE49-F238E27FC236}">
                <a16:creationId xmlns:a16="http://schemas.microsoft.com/office/drawing/2014/main" id="{3FA6BE67-908F-0123-4AB5-A306BB7828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8"/>
          <a:stretch/>
        </p:blipFill>
        <p:spPr>
          <a:xfrm>
            <a:off x="233535" y="1006925"/>
            <a:ext cx="4426095" cy="2363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0" name="Picture 9" descr="A picture containing building, building material, brick, stone&#10;&#10;Description automatically generated">
            <a:extLst>
              <a:ext uri="{FF2B5EF4-FFF2-40B4-BE49-F238E27FC236}">
                <a16:creationId xmlns:a16="http://schemas.microsoft.com/office/drawing/2014/main" id="{FF9DC4EA-8E6B-56D8-E1EC-BB3EE194D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3324397"/>
            <a:ext cx="4426095" cy="2950730"/>
          </a:xfrm>
          <a:prstGeom prst="rect">
            <a:avLst/>
          </a:prstGeom>
        </p:spPr>
      </p:pic>
      <p:pic>
        <p:nvPicPr>
          <p:cNvPr id="12" name="Picture 11" descr="A picture containing outdoor, mountain, nature, hill&#10;&#10;Description automatically generated">
            <a:extLst>
              <a:ext uri="{FF2B5EF4-FFF2-40B4-BE49-F238E27FC236}">
                <a16:creationId xmlns:a16="http://schemas.microsoft.com/office/drawing/2014/main" id="{93DAA95C-5DA1-BF2B-F1EF-490CED6A4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399" y="1702528"/>
            <a:ext cx="2874835" cy="38331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02751-4020-B670-63A7-B545E390D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1006925"/>
            <a:ext cx="4414231" cy="23174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AD595A-E0D1-EFB2-61E6-941F8E5190FC}"/>
              </a:ext>
            </a:extLst>
          </p:cNvPr>
          <p:cNvSpPr txBox="1"/>
          <p:nvPr/>
        </p:nvSpPr>
        <p:spPr>
          <a:xfrm>
            <a:off x="3649133" y="307185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London, UK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79BBD-B425-4FE9-5DC4-2911356B56CB}"/>
              </a:ext>
            </a:extLst>
          </p:cNvPr>
          <p:cNvSpPr txBox="1"/>
          <p:nvPr/>
        </p:nvSpPr>
        <p:spPr>
          <a:xfrm>
            <a:off x="6380066" y="170252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Tokyo, Japan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0F0561-5D6F-0343-377F-2A3FC9A0742E}"/>
              </a:ext>
            </a:extLst>
          </p:cNvPr>
          <p:cNvSpPr txBox="1"/>
          <p:nvPr/>
        </p:nvSpPr>
        <p:spPr>
          <a:xfrm>
            <a:off x="7532370" y="3047397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Liverpool, UK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E4DD68-DE7D-3B26-5CBD-C939886A63E6}"/>
              </a:ext>
            </a:extLst>
          </p:cNvPr>
          <p:cNvSpPr txBox="1"/>
          <p:nvPr/>
        </p:nvSpPr>
        <p:spPr>
          <a:xfrm>
            <a:off x="10541000" y="6259328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Barcelona, Spain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8F4E6-FA29-4CA4-04BF-879039BD6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8" y="3324395"/>
            <a:ext cx="4402367" cy="2932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950EAF-8ADB-EE96-67EC-36A8CDB32BAD}"/>
              </a:ext>
            </a:extLst>
          </p:cNvPr>
          <p:cNvSpPr txBox="1"/>
          <p:nvPr/>
        </p:nvSpPr>
        <p:spPr>
          <a:xfrm>
            <a:off x="4647767" y="6028944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Sao Paulo, Brazil </a:t>
            </a:r>
          </a:p>
        </p:txBody>
      </p:sp>
    </p:spTree>
    <p:extLst>
      <p:ext uri="{BB962C8B-B14F-4D97-AF65-F5344CB8AC3E}">
        <p14:creationId xmlns:p14="http://schemas.microsoft.com/office/powerpoint/2010/main" val="2412512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2709-F441-1647-D104-CB4B934676EB}"/>
              </a:ext>
            </a:extLst>
          </p:cNvPr>
          <p:cNvSpPr txBox="1"/>
          <p:nvPr/>
        </p:nvSpPr>
        <p:spPr>
          <a:xfrm>
            <a:off x="2753360" y="2613392"/>
            <a:ext cx="668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Form and Function </a:t>
            </a:r>
          </a:p>
        </p:txBody>
      </p:sp>
    </p:spTree>
    <p:extLst>
      <p:ext uri="{BB962C8B-B14F-4D97-AF65-F5344CB8AC3E}">
        <p14:creationId xmlns:p14="http://schemas.microsoft.com/office/powerpoint/2010/main" val="271817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24D91-AAE5-2AAE-757E-5E39D8B3B84E}"/>
              </a:ext>
            </a:extLst>
          </p:cNvPr>
          <p:cNvSpPr txBox="1"/>
          <p:nvPr/>
        </p:nvSpPr>
        <p:spPr>
          <a:xfrm>
            <a:off x="2206869" y="3989878"/>
            <a:ext cx="746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“The visible shape or configuration of something ...”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2709-F441-1647-D104-CB4B934676EB}"/>
              </a:ext>
            </a:extLst>
          </p:cNvPr>
          <p:cNvSpPr txBox="1"/>
          <p:nvPr/>
        </p:nvSpPr>
        <p:spPr>
          <a:xfrm>
            <a:off x="2753360" y="2593319"/>
            <a:ext cx="668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</a:t>
            </a:r>
            <a:r>
              <a:rPr lang="en-GB" sz="32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Form</a:t>
            </a:r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and Function </a:t>
            </a:r>
          </a:p>
        </p:txBody>
      </p:sp>
    </p:spTree>
    <p:extLst>
      <p:ext uri="{BB962C8B-B14F-4D97-AF65-F5344CB8AC3E}">
        <p14:creationId xmlns:p14="http://schemas.microsoft.com/office/powerpoint/2010/main" val="415084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E2709-F441-1647-D104-CB4B934676EB}"/>
              </a:ext>
            </a:extLst>
          </p:cNvPr>
          <p:cNvSpPr txBox="1"/>
          <p:nvPr/>
        </p:nvSpPr>
        <p:spPr>
          <a:xfrm>
            <a:off x="2753360" y="2613392"/>
            <a:ext cx="668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Urban Form and </a:t>
            </a:r>
            <a:r>
              <a:rPr lang="en-GB" sz="32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Function</a:t>
            </a:r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F8807-4355-8CD0-9ED6-C80E029FAAAE}"/>
              </a:ext>
            </a:extLst>
          </p:cNvPr>
          <p:cNvSpPr txBox="1"/>
          <p:nvPr/>
        </p:nvSpPr>
        <p:spPr>
          <a:xfrm>
            <a:off x="2584027" y="1197942"/>
            <a:ext cx="668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2">
                    <a:lumMod val="7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“The reason for which something exists...”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45D68-6278-8323-AE2D-DE7AAD7B0314}"/>
              </a:ext>
            </a:extLst>
          </p:cNvPr>
          <p:cNvSpPr txBox="1"/>
          <p:nvPr/>
        </p:nvSpPr>
        <p:spPr>
          <a:xfrm>
            <a:off x="2206869" y="3989878"/>
            <a:ext cx="746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“The visible shape or configuration of something ...”</a:t>
            </a:r>
          </a:p>
        </p:txBody>
      </p:sp>
    </p:spTree>
    <p:extLst>
      <p:ext uri="{BB962C8B-B14F-4D97-AF65-F5344CB8AC3E}">
        <p14:creationId xmlns:p14="http://schemas.microsoft.com/office/powerpoint/2010/main" val="1717003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FADBF2-4F09-E57A-5026-9195F01BB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8" y="3369447"/>
            <a:ext cx="4408299" cy="2936496"/>
          </a:xfrm>
          <a:prstGeom prst="rect">
            <a:avLst/>
          </a:prstGeom>
        </p:spPr>
      </p:pic>
      <p:pic>
        <p:nvPicPr>
          <p:cNvPr id="4" name="Picture 3" descr="A picture containing outdoor, city, several&#10;&#10;Description automatically generated">
            <a:extLst>
              <a:ext uri="{FF2B5EF4-FFF2-40B4-BE49-F238E27FC236}">
                <a16:creationId xmlns:a16="http://schemas.microsoft.com/office/drawing/2014/main" id="{3FA6BE67-908F-0123-4AB5-A306BB7828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8"/>
          <a:stretch/>
        </p:blipFill>
        <p:spPr>
          <a:xfrm>
            <a:off x="233535" y="1006925"/>
            <a:ext cx="4426095" cy="2363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C47F-6617-E108-B39E-EF5CF9A35010}"/>
              </a:ext>
            </a:extLst>
          </p:cNvPr>
          <p:cNvSpPr txBox="1"/>
          <p:nvPr/>
        </p:nvSpPr>
        <p:spPr>
          <a:xfrm>
            <a:off x="-673100" y="151825"/>
            <a:ext cx="359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Cities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99CF66-29CE-8CF1-9744-94081A852414}"/>
              </a:ext>
            </a:extLst>
          </p:cNvPr>
          <p:cNvSpPr txBox="1"/>
          <p:nvPr/>
        </p:nvSpPr>
        <p:spPr>
          <a:xfrm>
            <a:off x="152400" y="6244510"/>
            <a:ext cx="1000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New Forms of Data and the Analysis of Cities</a:t>
            </a:r>
          </a:p>
        </p:txBody>
      </p:sp>
      <p:pic>
        <p:nvPicPr>
          <p:cNvPr id="10" name="Picture 9" descr="A picture containing building, building material, brick, stone&#10;&#10;Description automatically generated">
            <a:extLst>
              <a:ext uri="{FF2B5EF4-FFF2-40B4-BE49-F238E27FC236}">
                <a16:creationId xmlns:a16="http://schemas.microsoft.com/office/drawing/2014/main" id="{FF9DC4EA-8E6B-56D8-E1EC-BB3EE194D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3324397"/>
            <a:ext cx="4426095" cy="2950730"/>
          </a:xfrm>
          <a:prstGeom prst="rect">
            <a:avLst/>
          </a:prstGeom>
        </p:spPr>
      </p:pic>
      <p:pic>
        <p:nvPicPr>
          <p:cNvPr id="12" name="Picture 11" descr="A picture containing outdoor, mountain, nature, hill&#10;&#10;Description automatically generated">
            <a:extLst>
              <a:ext uri="{FF2B5EF4-FFF2-40B4-BE49-F238E27FC236}">
                <a16:creationId xmlns:a16="http://schemas.microsoft.com/office/drawing/2014/main" id="{93DAA95C-5DA1-BF2B-F1EF-490CED6A4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399" y="1702528"/>
            <a:ext cx="2874835" cy="38331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02751-4020-B670-63A7-B545E390DA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234" y="1006925"/>
            <a:ext cx="4414231" cy="23174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AD595A-E0D1-EFB2-61E6-941F8E5190FC}"/>
              </a:ext>
            </a:extLst>
          </p:cNvPr>
          <p:cNvSpPr txBox="1"/>
          <p:nvPr/>
        </p:nvSpPr>
        <p:spPr>
          <a:xfrm>
            <a:off x="3649133" y="307185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London, UK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79BBD-B425-4FE9-5DC4-2911356B56CB}"/>
              </a:ext>
            </a:extLst>
          </p:cNvPr>
          <p:cNvSpPr txBox="1"/>
          <p:nvPr/>
        </p:nvSpPr>
        <p:spPr>
          <a:xfrm>
            <a:off x="6380066" y="1702528"/>
            <a:ext cx="1164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Tokyo, Japan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648DF9-9B48-E8F2-4DA3-C5D260ECE95E}"/>
              </a:ext>
            </a:extLst>
          </p:cNvPr>
          <p:cNvSpPr txBox="1"/>
          <p:nvPr/>
        </p:nvSpPr>
        <p:spPr>
          <a:xfrm>
            <a:off x="4647767" y="6028944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Sao Paulo, Brazil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0F0561-5D6F-0343-377F-2A3FC9A0742E}"/>
              </a:ext>
            </a:extLst>
          </p:cNvPr>
          <p:cNvSpPr txBox="1"/>
          <p:nvPr/>
        </p:nvSpPr>
        <p:spPr>
          <a:xfrm>
            <a:off x="7532370" y="3047397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Liverpool, UK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E4DD68-DE7D-3B26-5CBD-C939886A63E6}"/>
              </a:ext>
            </a:extLst>
          </p:cNvPr>
          <p:cNvSpPr txBox="1"/>
          <p:nvPr/>
        </p:nvSpPr>
        <p:spPr>
          <a:xfrm>
            <a:off x="10541000" y="6259328"/>
            <a:ext cx="169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/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Barcelona, Spain</a:t>
            </a:r>
          </a:p>
        </p:txBody>
      </p:sp>
    </p:spTree>
    <p:extLst>
      <p:ext uri="{BB962C8B-B14F-4D97-AF65-F5344CB8AC3E}">
        <p14:creationId xmlns:p14="http://schemas.microsoft.com/office/powerpoint/2010/main" val="3855402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1665</Words>
  <Application>Microsoft Office PowerPoint</Application>
  <PresentationFormat>Widescreen</PresentationFormat>
  <Paragraphs>252</Paragraphs>
  <Slides>35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NSimSun</vt:lpstr>
      <vt:lpstr>Arial</vt:lpstr>
      <vt:lpstr>Calibri</vt:lpstr>
      <vt:lpstr>Calibri Light</vt:lpstr>
      <vt:lpstr>Univers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ballantyne</dc:creator>
  <cp:lastModifiedBy>patrick ballantyne</cp:lastModifiedBy>
  <cp:revision>78</cp:revision>
  <dcterms:created xsi:type="dcterms:W3CDTF">2022-08-01T13:29:58Z</dcterms:created>
  <dcterms:modified xsi:type="dcterms:W3CDTF">2022-08-10T11:07:08Z</dcterms:modified>
</cp:coreProperties>
</file>